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0" r:id="rId4"/>
    <p:sldId id="257" r:id="rId5"/>
    <p:sldId id="258" r:id="rId6"/>
    <p:sldId id="259" r:id="rId7"/>
    <p:sldId id="264" r:id="rId8"/>
    <p:sldId id="263" r:id="rId9"/>
    <p:sldId id="262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70"/>
    <p:restoredTop sz="94658"/>
  </p:normalViewPr>
  <p:slideViewPr>
    <p:cSldViewPr snapToGrid="0">
      <p:cViewPr varScale="1">
        <p:scale>
          <a:sx n="128" d="100"/>
          <a:sy n="128" d="100"/>
        </p:scale>
        <p:origin x="20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7A7C6-053B-E5F8-83F7-2F105F0455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8AA5DF-2C32-74E2-601D-35CA6081C4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68A2C-82E6-7F24-C137-C02046B20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6C88C-E941-50EF-7ABD-CDDC1B06D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85D4EE-E23B-A189-FDA5-5FC71B030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39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27DE1-BE3D-0B12-E5E0-027D1C618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1A2630-2360-827F-D1BF-C37F0C5779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EF8C4-1BD2-79D6-5651-D4349C6A0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580BC-455B-7CDA-2EEC-C8E15BDF9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500FA-BAD5-D79B-DEE8-A754CF45D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31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2666FB-87DB-AA11-EEA6-9C047C781C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93A03F-E7F6-A90B-2CB1-D98E36669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BDED5-6788-A6C4-1B4B-433D2EDCD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0D700-ED29-C9FD-67CB-98B20AACA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41F62-084F-75AF-6889-BBC434657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306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3CF86-9A87-F566-D7A6-8BCCDB87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1C4D2-5AEB-EF36-7373-E5764AD74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89FB2-2F9E-77B8-E5FF-CB23DCD50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F19A1-DAA1-2B17-BB9A-28CE4B145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6B1E7-C22F-C926-CB68-B14D46DBF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230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875F2-DD95-126A-470C-DA71064C0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DB318-F6D6-107B-36F6-3141CCC3F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7C4B-C553-0B7A-9695-E9F6D6858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F3587-046C-9DB0-2DD1-39E6364C4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A0279-5AB8-0382-9458-53A61B9E8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80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9DD2A-AED3-2FD4-5EC5-EBF2BF487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D45C9-4A14-D1E8-BCB3-4AE745BEA6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AEC2A-34BF-F4AA-CA00-3BC196D166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42B2E-8665-7C67-5AA2-A7BE35776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09B1A3-301E-02EB-BD05-6B1B9BA1A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2CDB73-7805-1A73-4B0D-340C2ADD6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82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DCA5F-B3C5-E138-4327-D5065822F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5B1A9-9895-4112-2770-0706DA729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C5B65-C688-E843-093B-18FB0BB79D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4DC26D-0102-329F-0369-02DC72563F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5D61D4-AB4D-F16B-64BF-9528165610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5ADC2D-10EA-73B2-4264-356C04647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1ECFC8-0FB8-FFAA-E425-041DFF7DD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2B38-BFCB-000D-048B-8DA96C7D5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543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3BD7B-9B1D-9745-B976-0DC65362C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E65566-F1B9-EC04-5995-3591A92AC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9A1887-E995-D71C-A91B-A541E3D03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D7E043-C1F8-D605-13D9-12F6CA809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99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6CFC01-4933-2ED4-DDE7-43599A30D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023216-01C7-CDD9-CAC5-B41B1A439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596A1E-00FE-B1B9-0C3B-F2E45320D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47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36866-7591-CD28-D23F-8BBF784FE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4DBFC-86D2-85D2-D920-9DB713C7E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D0B2C-977E-D7B5-DDB1-1344FC222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A1E8A7-051B-B99A-E275-7495A0933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66BAEE-37E1-0D97-4870-57932AAFF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7A72F6-9BB3-10B8-3F90-60917D820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02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363D1-95F7-B533-BC1E-299446E1A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87F89E-67AE-4033-6C71-1A2716B02D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64E53-5FDD-7E80-48FD-9FB8D15B19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A7D4C-329D-E5AE-2EB4-9A0CA19FF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67D4D-1DCB-C535-0E78-4DD57534C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84925C-F40F-1F28-3E42-77A5F0EDD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99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BBB248-B544-BC5D-4707-91730D298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71D445-7B8D-67D1-1D96-15EA1CA66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19E34-90BC-722B-C392-4B147EF4E2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8901B4-0AFC-3B4B-B44C-11FBC09D21AD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3118B-40E3-DC71-7146-E0F0A41739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36632-EDE5-16D9-29F3-3B47C189A8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3813B7-C205-BA43-8ECA-E35D04D09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86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labs.quansight.org/blog/2021/07/moving-scipy-to-meso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co/ninjatracing/pull/39" TargetMode="External"/><Relationship Id="rId2" Type="http://schemas.openxmlformats.org/officeDocument/2006/relationships/hyperlink" Target="https://ui.perfetto.dev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ixi.sh/latest/#quick-demo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pixi.sh/v0.22.0/features/lockfile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sciinema/asciinema" TargetMode="External"/><Relationship Id="rId3" Type="http://schemas.microsoft.com/office/2007/relationships/media" Target="../media/media2.mp4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CC778-EC99-B3DE-8FAA-F86DE859B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1191"/>
            <a:ext cx="9144000" cy="2387600"/>
          </a:xfrm>
        </p:spPr>
        <p:txBody>
          <a:bodyPr/>
          <a:lstStyle/>
          <a:p>
            <a:r>
              <a:rPr lang="en-US" dirty="0"/>
              <a:t>Modernization of the </a:t>
            </a:r>
            <a:r>
              <a:rPr lang="en-US" dirty="0" err="1"/>
              <a:t>MDAnalysis</a:t>
            </a:r>
            <a:r>
              <a:rPr lang="en-US" dirty="0"/>
              <a:t> developer tools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5F5D79-B02C-8D27-6D9E-F754A7745E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Tyler Reddy</a:t>
            </a:r>
          </a:p>
          <a:p>
            <a:r>
              <a:rPr lang="en-US" dirty="0"/>
              <a:t>November 2025</a:t>
            </a:r>
          </a:p>
          <a:p>
            <a:r>
              <a:rPr lang="en-US" dirty="0"/>
              <a:t>Los Alamos National Laboratory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F9DFB5-8BD4-E432-7DFB-8D46408BC890}"/>
              </a:ext>
            </a:extLst>
          </p:cNvPr>
          <p:cNvSpPr txBox="1"/>
          <p:nvPr/>
        </p:nvSpPr>
        <p:spPr>
          <a:xfrm>
            <a:off x="5178313" y="5923430"/>
            <a:ext cx="1835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LA-UR-25-30736</a:t>
            </a:r>
          </a:p>
        </p:txBody>
      </p:sp>
      <p:pic>
        <p:nvPicPr>
          <p:cNvPr id="1026" name="Picture 2" descr="About MDAnalysis · MDAnalysis">
            <a:extLst>
              <a:ext uri="{FF2B5EF4-FFF2-40B4-BE49-F238E27FC236}">
                <a16:creationId xmlns:a16="http://schemas.microsoft.com/office/drawing/2014/main" id="{1AD94C69-EB3B-DEE5-AE1A-B17D02CE3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958" y="3602038"/>
            <a:ext cx="2784595" cy="283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1655E7-F7EB-EDCA-84C5-97CD11392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3060" y="3602038"/>
            <a:ext cx="2963561" cy="296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82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4FD0-DBB3-7B45-E7C1-B6FCD84C2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7182" y="0"/>
            <a:ext cx="3088907" cy="799892"/>
          </a:xfrm>
        </p:spPr>
        <p:txBody>
          <a:bodyPr>
            <a:normAutofit fontScale="90000"/>
          </a:bodyPr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522EF-530B-8ECF-B917-560709E8F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835" y="829763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usual decision/debate process has not happened yet—this is</a:t>
            </a:r>
            <a:br>
              <a:rPr lang="en-US" dirty="0"/>
            </a:br>
            <a:r>
              <a:rPr lang="en-US" dirty="0"/>
              <a:t>just a prototype/demo/pitch.</a:t>
            </a:r>
          </a:p>
          <a:p>
            <a:r>
              <a:rPr lang="en-US" dirty="0"/>
              <a:t>If we were to move forward, some notable tasks beyond what</a:t>
            </a:r>
            <a:br>
              <a:rPr lang="en-US" dirty="0"/>
            </a:br>
            <a:r>
              <a:rPr lang="en-US" dirty="0"/>
              <a:t>is drafted in gh-5122:</a:t>
            </a:r>
          </a:p>
          <a:p>
            <a:pPr lvl="1"/>
            <a:r>
              <a:rPr lang="en-US" dirty="0"/>
              <a:t>Test architectures/compilers more broadly (i.e., Windows), add small</a:t>
            </a:r>
            <a:br>
              <a:rPr lang="en-US" dirty="0"/>
            </a:br>
            <a:r>
              <a:rPr lang="en-US" dirty="0"/>
              <a:t>number of meson/spin jobs to CI matrix to start; have a “transition period”</a:t>
            </a:r>
            <a:br>
              <a:rPr lang="en-US" dirty="0"/>
            </a:br>
            <a:r>
              <a:rPr lang="en-US" dirty="0"/>
              <a:t>where both build systems are in place?</a:t>
            </a:r>
          </a:p>
          <a:p>
            <a:pPr lvl="1"/>
            <a:r>
              <a:rPr lang="en-US" dirty="0"/>
              <a:t>Expand spin options to include: benchmarking, dropping into Python/</a:t>
            </a:r>
            <a:r>
              <a:rPr lang="en-US" dirty="0" err="1"/>
              <a:t>IPython</a:t>
            </a:r>
            <a:r>
              <a:rPr lang="en-US" dirty="0"/>
              <a:t>, building docs (?), linting (and other options popular in the other projects)</a:t>
            </a:r>
          </a:p>
          <a:p>
            <a:pPr lvl="1"/>
            <a:r>
              <a:rPr lang="en-US" dirty="0"/>
              <a:t>How to handle tests being “separate” (the current </a:t>
            </a:r>
            <a:r>
              <a:rPr lang="en-US" dirty="0" err="1"/>
              <a:t>symlink</a:t>
            </a:r>
            <a:r>
              <a:rPr lang="en-US" dirty="0"/>
              <a:t> shim may not</a:t>
            </a:r>
            <a:br>
              <a:rPr lang="en-US" dirty="0"/>
            </a:br>
            <a:r>
              <a:rPr lang="en-US" dirty="0"/>
              <a:t>be appropriate long-term)?</a:t>
            </a:r>
          </a:p>
          <a:p>
            <a:pPr lvl="1"/>
            <a:r>
              <a:rPr lang="en-US" dirty="0"/>
              <a:t>Fix up the small number of test failures</a:t>
            </a:r>
          </a:p>
          <a:p>
            <a:pPr lvl="1"/>
            <a:r>
              <a:rPr lang="en-US" dirty="0"/>
              <a:t>Improve clarity around optimization level of builds, ability to control that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268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CB512F1-C6ED-AA10-65FB-CB0319E353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2990192"/>
              </p:ext>
            </p:extLst>
          </p:nvPr>
        </p:nvGraphicFramePr>
        <p:xfrm>
          <a:off x="801928" y="896620"/>
          <a:ext cx="10349604" cy="5064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7401">
                  <a:extLst>
                    <a:ext uri="{9D8B030D-6E8A-4147-A177-3AD203B41FA5}">
                      <a16:colId xmlns:a16="http://schemas.microsoft.com/office/drawing/2014/main" val="2349197452"/>
                    </a:ext>
                  </a:extLst>
                </a:gridCol>
                <a:gridCol w="2587401">
                  <a:extLst>
                    <a:ext uri="{9D8B030D-6E8A-4147-A177-3AD203B41FA5}">
                      <a16:colId xmlns:a16="http://schemas.microsoft.com/office/drawing/2014/main" val="532705962"/>
                    </a:ext>
                  </a:extLst>
                </a:gridCol>
                <a:gridCol w="2587401">
                  <a:extLst>
                    <a:ext uri="{9D8B030D-6E8A-4147-A177-3AD203B41FA5}">
                      <a16:colId xmlns:a16="http://schemas.microsoft.com/office/drawing/2014/main" val="3223254978"/>
                    </a:ext>
                  </a:extLst>
                </a:gridCol>
                <a:gridCol w="2587401">
                  <a:extLst>
                    <a:ext uri="{9D8B030D-6E8A-4147-A177-3AD203B41FA5}">
                      <a16:colId xmlns:a16="http://schemas.microsoft.com/office/drawing/2014/main" val="18161652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Capabilities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setuptools</a:t>
                      </a:r>
                      <a:r>
                        <a:rPr lang="en-US" sz="1400" dirty="0"/>
                        <a:t> (current approach)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CMake</a:t>
                      </a:r>
                      <a:endParaRPr lang="en-US" sz="14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295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+mn-lt"/>
                          <a:cs typeface="Courier New" panose="02070309020205020404" pitchFamily="49" charset="0"/>
                        </a:rPr>
                        <a:t>Multi-language build 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absorbed </a:t>
                      </a:r>
                      <a:r>
                        <a:rPr lang="en-US" sz="14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distutils</a:t>
                      </a:r>
                      <a:r>
                        <a:rPr lang="en-US" sz="1400" dirty="0"/>
                        <a:t> (std library); </a:t>
                      </a:r>
                      <a:r>
                        <a:rPr lang="en-US" sz="14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distutils</a:t>
                      </a:r>
                      <a:r>
                        <a:rPr lang="en-US" sz="1400" dirty="0"/>
                        <a:t> disappeared in Python 3.12 (PEP 632); NumPy then ripping out </a:t>
                      </a:r>
                      <a:r>
                        <a:rPr lang="en-US" sz="14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numpy.distutils</a:t>
                      </a:r>
                      <a:endParaRPr lang="en-US" sz="14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Built from scratch to handle the multi-language build system capabilities that had to be cobbled together in a complex way in the original SP ecosystem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Also a sophisticated multi-language build system, but ~1,000,000 lines of C/C++ instead of ~25,000 lines Python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809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(Re)build performance/capabilities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Direct compiler incantations; concurrency is 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Uses generators (i.e., ninja); </a:t>
                      </a:r>
                      <a:r>
                        <a:rPr lang="en-US" sz="1400" dirty="0">
                          <a:solidFill>
                            <a:schemeClr val="accent3"/>
                          </a:solidFill>
                        </a:rPr>
                        <a:t>concurrency/incremental rebuilds </a:t>
                      </a:r>
                      <a:r>
                        <a:rPr lang="en-US" sz="1400" dirty="0"/>
                        <a:t>near optimal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Uses generators (i.e., ninja); </a:t>
                      </a:r>
                      <a:r>
                        <a:rPr lang="en-US" sz="1400" dirty="0">
                          <a:solidFill>
                            <a:schemeClr val="accent3"/>
                          </a:solidFill>
                        </a:rPr>
                        <a:t>concurrency/incremental rebuilds </a:t>
                      </a:r>
                      <a:r>
                        <a:rPr lang="en-US" sz="1400" dirty="0"/>
                        <a:t>near optimal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919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Analysis of builds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Build output is very messy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Formally structured build logs/tooling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Formally structured build logs/tooling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14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Cross Compilation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Supports Cross Compiling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Supports Cross Compiling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99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Testing multiple compilers simultaneously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Full out of tree build 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Full out of tree build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339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Developer “overhead”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“Just works” for pure Python 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Requires listing every individual file and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“Requires” listing every individual file and target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960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Customizing the build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Compiler config harder to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Compiler warnings/settings easy to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Compiler warnings/settings easy to control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8256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BC3D4AE-CBF9-190F-8703-1C63E4A2B0E5}"/>
              </a:ext>
            </a:extLst>
          </p:cNvPr>
          <p:cNvSpPr txBox="1"/>
          <p:nvPr/>
        </p:nvSpPr>
        <p:spPr>
          <a:xfrm>
            <a:off x="3147437" y="102742"/>
            <a:ext cx="58971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Why we need to worry about this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DAEBCA-8817-3235-3319-F27A3B312B00}"/>
              </a:ext>
            </a:extLst>
          </p:cNvPr>
          <p:cNvSpPr txBox="1"/>
          <p:nvPr/>
        </p:nvSpPr>
        <p:spPr>
          <a:xfrm>
            <a:off x="4292600" y="6385926"/>
            <a:ext cx="7568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also: </a:t>
            </a:r>
            <a:r>
              <a:rPr lang="en-US" dirty="0">
                <a:hlinkClick r:id="rId2"/>
              </a:rPr>
              <a:t>https://labs.quansight.org/blog/2021/07/moving-scipy-to-meson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79985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3380C-F21F-1E8F-67D5-6A9E40524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678" y="18256"/>
            <a:ext cx="7430703" cy="662782"/>
          </a:xfrm>
        </p:spPr>
        <p:txBody>
          <a:bodyPr>
            <a:normAutofit fontScale="90000"/>
          </a:bodyPr>
          <a:lstStyle/>
          <a:p>
            <a:r>
              <a:rPr lang="en-US" dirty="0"/>
              <a:t>Motivation: why meson and spin?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410D4-4310-79C8-BDC2-AEF720F77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095" y="961532"/>
            <a:ext cx="10515600" cy="3274514"/>
          </a:xfrm>
        </p:spPr>
        <p:txBody>
          <a:bodyPr>
            <a:normAutofit/>
          </a:bodyPr>
          <a:lstStyle/>
          <a:p>
            <a:r>
              <a:rPr lang="en-US" sz="2200" dirty="0"/>
              <a:t>Other scientific Python projects have made the transition; </a:t>
            </a:r>
            <a:r>
              <a:rPr lang="en-US" sz="2200" u="sng" dirty="0"/>
              <a:t>facilitate transfer </a:t>
            </a:r>
            <a:r>
              <a:rPr lang="en-US" sz="2200" dirty="0"/>
              <a:t>of compiler/platform portability </a:t>
            </a:r>
            <a:r>
              <a:rPr lang="en-US" sz="2200" u="sng" dirty="0"/>
              <a:t>shims</a:t>
            </a:r>
            <a:r>
              <a:rPr lang="en-US" sz="2200" dirty="0"/>
              <a:t>, </a:t>
            </a:r>
            <a:r>
              <a:rPr lang="en-US" sz="2200" u="sng" dirty="0"/>
              <a:t>improvements</a:t>
            </a:r>
            <a:r>
              <a:rPr lang="en-US" sz="2200" dirty="0"/>
              <a:t>, </a:t>
            </a:r>
            <a:r>
              <a:rPr lang="en-US" sz="2200" u="sng" dirty="0"/>
              <a:t>fixes</a:t>
            </a:r>
            <a:r>
              <a:rPr lang="en-US" sz="2200" dirty="0"/>
              <a:t> from those projects: NumPy, SciPy, scikit-image, scikit-learn, pandas.</a:t>
            </a:r>
          </a:p>
          <a:p>
            <a:r>
              <a:rPr lang="en-US" sz="2200" dirty="0"/>
              <a:t>Reduce friction in the transfer/</a:t>
            </a:r>
            <a:r>
              <a:rPr lang="en-US" sz="2200" u="sng" dirty="0"/>
              <a:t>mobility of developer talent </a:t>
            </a:r>
            <a:r>
              <a:rPr lang="en-US" sz="2200" dirty="0"/>
              <a:t>between these projects and </a:t>
            </a:r>
            <a:r>
              <a:rPr lang="en-US" sz="2200" dirty="0" err="1"/>
              <a:t>MD</a:t>
            </a:r>
            <a:r>
              <a:rPr lang="en-US" sz="2200" dirty="0" err="1">
                <a:solidFill>
                  <a:schemeClr val="accent2"/>
                </a:solidFill>
              </a:rPr>
              <a:t>Analysis</a:t>
            </a:r>
            <a:r>
              <a:rPr lang="en-US" sz="2200" dirty="0"/>
              <a:t>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meson</a:t>
            </a:r>
            <a:r>
              <a:rPr lang="en-US" sz="2200" dirty="0"/>
              <a:t> is well-supported, written in Python (</a:t>
            </a:r>
            <a:r>
              <a:rPr lang="en-US" sz="2200" dirty="0" err="1"/>
              <a:t>CMake</a:t>
            </a:r>
            <a:r>
              <a:rPr lang="en-US" sz="2200" dirty="0"/>
              <a:t> written in C/C++), and 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meson-python</a:t>
            </a:r>
            <a:r>
              <a:rPr lang="en-US" sz="2200" dirty="0"/>
              <a:t> supports PEP 517 wheel builds (a notable alternative is 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scikit-build</a:t>
            </a:r>
            <a:r>
              <a:rPr lang="en-US" sz="2200" dirty="0"/>
              <a:t>, which uses </a:t>
            </a:r>
            <a:r>
              <a:rPr lang="en-US" sz="2200" dirty="0" err="1"/>
              <a:t>CMake</a:t>
            </a:r>
            <a:r>
              <a:rPr lang="en-US" sz="2200" dirty="0"/>
              <a:t>).</a:t>
            </a:r>
          </a:p>
          <a:p>
            <a:r>
              <a:rPr lang="en-US" sz="2200" dirty="0"/>
              <a:t>Build speed/reliable concurrency control, incremental rebuild performance.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2840371-DA55-2E8F-2369-4EC117DCF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105" y="18256"/>
            <a:ext cx="943276" cy="943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@scientific-python">
            <a:extLst>
              <a:ext uri="{FF2B5EF4-FFF2-40B4-BE49-F238E27FC236}">
                <a16:creationId xmlns:a16="http://schemas.microsoft.com/office/drawing/2014/main" id="{D3BA5F49-82D1-BDE2-749F-E15EC5969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408" y="121888"/>
            <a:ext cx="1460098" cy="1460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5C3824-36A9-AEE1-4897-95B121632491}"/>
              </a:ext>
            </a:extLst>
          </p:cNvPr>
          <p:cNvSpPr txBox="1"/>
          <p:nvPr/>
        </p:nvSpPr>
        <p:spPr>
          <a:xfrm>
            <a:off x="337619" y="4806530"/>
            <a:ext cx="2919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Current status</a:t>
            </a:r>
            <a:r>
              <a:rPr lang="en-US" dirty="0"/>
              <a:t>: Prototype in</a:t>
            </a:r>
            <a:br>
              <a:rPr lang="en-US" dirty="0"/>
            </a:br>
            <a:r>
              <a:rPr lang="en-US" dirty="0"/>
              <a:t>gh-5122 (most tests pass;</a:t>
            </a:r>
            <a:br>
              <a:rPr lang="en-US" dirty="0"/>
            </a:br>
            <a:r>
              <a:rPr lang="en-US" dirty="0"/>
              <a:t>1-3 failures on Linux/Mac)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BC4ECC-12A5-7D30-346F-83B181CE10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7457" y="4299241"/>
            <a:ext cx="4284564" cy="21593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205264-25FD-F7F8-D92D-C7ACB02D8B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6011" y="4299241"/>
            <a:ext cx="4278208" cy="2159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219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8BC9E-F502-E940-F685-8B655DB68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6186" y="123386"/>
            <a:ext cx="6718738" cy="675399"/>
          </a:xfrm>
        </p:spPr>
        <p:txBody>
          <a:bodyPr>
            <a:normAutofit fontScale="90000"/>
          </a:bodyPr>
          <a:lstStyle/>
          <a:p>
            <a:r>
              <a:rPr lang="en-US" dirty="0"/>
              <a:t>Build system timing: new vs. old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5E67A4-2149-EF47-BC9C-2E7E5BA14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798785"/>
            <a:ext cx="7772400" cy="582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9EC7A5-F3E0-85FF-6556-F3233B3E33E4}"/>
              </a:ext>
            </a:extLst>
          </p:cNvPr>
          <p:cNvSpPr txBox="1"/>
          <p:nvPr/>
        </p:nvSpPr>
        <p:spPr>
          <a:xfrm>
            <a:off x="0" y="977463"/>
            <a:ext cx="4458272" cy="369331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Timings collected on feature</a:t>
            </a:r>
            <a:br>
              <a:rPr lang="en-US" dirty="0"/>
            </a:br>
            <a:r>
              <a:rPr lang="en-US" dirty="0"/>
              <a:t>branch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treddy_meson_expt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at</a:t>
            </a:r>
            <a:br>
              <a:rPr lang="en-US" dirty="0"/>
            </a:br>
            <a:r>
              <a:rPr lang="en-US" dirty="0"/>
              <a:t>hash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015241bf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New incantation sample: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spin build –j 16</a:t>
            </a:r>
            <a:br>
              <a:rPr lang="en-US" dirty="0"/>
            </a:br>
            <a:r>
              <a:rPr lang="en-US" dirty="0"/>
              <a:t>Old incantation sample:</a:t>
            </a:r>
            <a:br>
              <a:rPr lang="en-US" dirty="0"/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python -m pip install -v .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--no-build-isolation --no-deps</a:t>
            </a:r>
          </a:p>
          <a:p>
            <a:endParaRPr lang="en-US" dirty="0"/>
          </a:p>
          <a:p>
            <a:r>
              <a:rPr lang="en-US" dirty="0"/>
              <a:t>Hardware and compilers:</a:t>
            </a:r>
            <a:br>
              <a:rPr lang="en-US" dirty="0"/>
            </a:br>
            <a:r>
              <a:rPr lang="en-US" dirty="0"/>
              <a:t>Linux i9-13900K; GNU 11.4.0</a:t>
            </a:r>
          </a:p>
          <a:p>
            <a:r>
              <a:rPr lang="en-US" dirty="0"/>
              <a:t>Mac M3; Apple clang version 17.0.0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5F9026-FDAB-90E7-7F12-96EF40127354}"/>
              </a:ext>
            </a:extLst>
          </p:cNvPr>
          <p:cNvSpPr txBox="1"/>
          <p:nvPr/>
        </p:nvSpPr>
        <p:spPr>
          <a:xfrm>
            <a:off x="339169" y="5464767"/>
            <a:ext cx="3298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Caution: Differences in –O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C3C4A7-192E-2041-098D-C03E9C1A7F1D}"/>
              </a:ext>
            </a:extLst>
          </p:cNvPr>
          <p:cNvSpPr txBox="1"/>
          <p:nvPr/>
        </p:nvSpPr>
        <p:spPr>
          <a:xfrm>
            <a:off x="9753600" y="608131"/>
            <a:ext cx="18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Data = 4 repeats</a:t>
            </a:r>
          </a:p>
        </p:txBody>
      </p:sp>
    </p:spTree>
    <p:extLst>
      <p:ext uri="{BB962C8B-B14F-4D97-AF65-F5344CB8AC3E}">
        <p14:creationId xmlns:p14="http://schemas.microsoft.com/office/powerpoint/2010/main" val="2108277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614C5-958B-2DAB-1A0D-63DA76A50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3660" y="112877"/>
            <a:ext cx="7484680" cy="664889"/>
          </a:xfrm>
        </p:spPr>
        <p:txBody>
          <a:bodyPr>
            <a:normAutofit fontScale="90000"/>
          </a:bodyPr>
          <a:lstStyle/>
          <a:p>
            <a:r>
              <a:rPr lang="en-US" dirty="0"/>
              <a:t>Tooling Advantages: Build Profiling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6B3221-1C36-EA33-6E40-AECE687CE543}"/>
              </a:ext>
            </a:extLst>
          </p:cNvPr>
          <p:cNvSpPr txBox="1"/>
          <p:nvPr/>
        </p:nvSpPr>
        <p:spPr>
          <a:xfrm>
            <a:off x="70794" y="4215865"/>
            <a:ext cx="7687168" cy="203132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spin build -j 16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ninjatracing.py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build/.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ninja_log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trace.json</a:t>
            </a:r>
            <a:br>
              <a:rPr lang="en-US" dirty="0"/>
            </a:br>
            <a:r>
              <a:rPr lang="en-US" dirty="0"/>
              <a:t>load into chrome://tracing/ or </a:t>
            </a:r>
            <a:r>
              <a:rPr lang="en-US" dirty="0">
                <a:hlinkClick r:id="rId2"/>
              </a:rPr>
              <a:t>https://ui.perfetto.dev/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caution: latest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ninja</a:t>
            </a:r>
            <a:r>
              <a:rPr lang="en-US" dirty="0"/>
              <a:t> not supported yet (though it works just fine): </a:t>
            </a:r>
          </a:p>
          <a:p>
            <a:r>
              <a:rPr lang="en-US" dirty="0">
                <a:hlinkClick r:id="rId3"/>
              </a:rPr>
              <a:t>https://github.com/nico/ninjatracing/pull/39</a:t>
            </a:r>
            <a:r>
              <a:rPr lang="en-US" dirty="0"/>
              <a:t> </a:t>
            </a:r>
          </a:p>
          <a:p>
            <a:r>
              <a:rPr lang="en-US" dirty="0"/>
              <a:t>Produced on feature branch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treddy_meson_expt</a:t>
            </a:r>
            <a:r>
              <a:rPr lang="en-US" dirty="0"/>
              <a:t>, hash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015241bf4</a:t>
            </a:r>
            <a:r>
              <a:rPr lang="en-US" dirty="0"/>
              <a:t>, on M3 Mac using Apple clang version 17.0.0.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3CD4CB-0788-0B59-1E53-725B49F0032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3860"/>
          <a:stretch>
            <a:fillRect/>
          </a:stretch>
        </p:blipFill>
        <p:spPr>
          <a:xfrm>
            <a:off x="0" y="700764"/>
            <a:ext cx="12192000" cy="335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03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B87D3-2179-FA7A-B65E-71D1E2C2E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DCF99-8B19-D814-2D18-6D769A915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3660" y="112877"/>
            <a:ext cx="7484680" cy="664889"/>
          </a:xfrm>
        </p:spPr>
        <p:txBody>
          <a:bodyPr>
            <a:normAutofit fontScale="90000"/>
          </a:bodyPr>
          <a:lstStyle/>
          <a:p>
            <a:r>
              <a:rPr lang="en-US" dirty="0"/>
              <a:t>Tooling Advantages: Build Graphs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648E36-42F5-F1E5-3B5F-90B5D297AD5A}"/>
              </a:ext>
            </a:extLst>
          </p:cNvPr>
          <p:cNvSpPr txBox="1"/>
          <p:nvPr/>
        </p:nvSpPr>
        <p:spPr>
          <a:xfrm>
            <a:off x="70794" y="5267795"/>
            <a:ext cx="7687168" cy="147732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spin build -j 16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build &amp;&amp; ninja -t graph &gt;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deps.dot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dot 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deps.dot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deps.png</a:t>
            </a:r>
            <a:br>
              <a:rPr lang="en-US" dirty="0"/>
            </a:br>
            <a:r>
              <a:rPr lang="en-US" dirty="0"/>
              <a:t>Produced on feature branch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treddy_meson_expt</a:t>
            </a:r>
            <a:r>
              <a:rPr lang="en-US" dirty="0"/>
              <a:t>, hash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015241bf4</a:t>
            </a:r>
            <a:r>
              <a:rPr lang="en-US" dirty="0"/>
              <a:t>, on M3 Mac using Apple clang version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17.0.0</a:t>
            </a:r>
            <a:r>
              <a:rPr lang="en-US" dirty="0"/>
              <a:t>; ninja version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1.13.0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6DBD44-A8F5-7384-BA82-A86187830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72" y="700763"/>
            <a:ext cx="8897754" cy="44329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11D0C8-9CE3-BFF1-2D4A-0FF5B89B21AE}"/>
              </a:ext>
            </a:extLst>
          </p:cNvPr>
          <p:cNvSpPr txBox="1"/>
          <p:nvPr/>
        </p:nvSpPr>
        <p:spPr>
          <a:xfrm>
            <a:off x="9286717" y="1688199"/>
            <a:ext cx="290528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>
                <a:solidFill>
                  <a:srgbClr val="7030A0"/>
                </a:solidFill>
              </a:rPr>
              <a:t>libmdaxdr</a:t>
            </a:r>
            <a:r>
              <a:rPr lang="en-US" dirty="0"/>
              <a:t> links</a:t>
            </a:r>
            <a:br>
              <a:rPr lang="en-US" dirty="0"/>
            </a:br>
            <a:r>
              <a:rPr lang="en-US" dirty="0"/>
              <a:t>together 6 translation units</a:t>
            </a:r>
          </a:p>
          <a:p>
            <a:r>
              <a:rPr lang="en-US" dirty="0"/>
              <a:t>- overall, though, we seem</a:t>
            </a:r>
            <a:br>
              <a:rPr lang="en-US" dirty="0"/>
            </a:br>
            <a:r>
              <a:rPr lang="en-US" dirty="0"/>
              <a:t>to have a lot of single</a:t>
            </a:r>
            <a:br>
              <a:rPr lang="en-US" dirty="0"/>
            </a:br>
            <a:r>
              <a:rPr lang="en-US" dirty="0"/>
              <a:t>translation unit libraries</a:t>
            </a:r>
          </a:p>
          <a:p>
            <a:r>
              <a:rPr lang="en-US" dirty="0"/>
              <a:t>- if we needed faster</a:t>
            </a:r>
            <a:br>
              <a:rPr lang="en-US" dirty="0"/>
            </a:br>
            <a:r>
              <a:rPr lang="en-US" dirty="0"/>
              <a:t>(re)builds, we could split</a:t>
            </a:r>
            <a:br>
              <a:rPr lang="en-US" dirty="0"/>
            </a:br>
            <a:r>
              <a:rPr lang="en-US" dirty="0"/>
              <a:t>to smaller translation units,</a:t>
            </a:r>
            <a:br>
              <a:rPr lang="en-US" dirty="0"/>
            </a:br>
            <a:r>
              <a:rPr lang="en-US" dirty="0"/>
              <a:t>especially as machines</a:t>
            </a:r>
            <a:br>
              <a:rPr lang="en-US" dirty="0"/>
            </a:br>
            <a:r>
              <a:rPr lang="en-US" dirty="0"/>
              <a:t>continue to get more cores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1EF3EE-E6F8-406F-0B9D-77A56DFA2E5A}"/>
              </a:ext>
            </a:extLst>
          </p:cNvPr>
          <p:cNvCxnSpPr/>
          <p:nvPr/>
        </p:nvCxnSpPr>
        <p:spPr>
          <a:xfrm>
            <a:off x="8807116" y="3119360"/>
            <a:ext cx="0" cy="923251"/>
          </a:xfrm>
          <a:prstGeom prst="line">
            <a:avLst/>
          </a:prstGeom>
          <a:ln w="38100"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3338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98457-2518-D2C9-7F37-29D177E1E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226" y="7051"/>
            <a:ext cx="11280913" cy="884555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if we want “Cargo in Python?”: Pixi vs. “others”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227D56-0FDE-2329-3729-F292186A6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506" y="967740"/>
            <a:ext cx="7772400" cy="52854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EB459C-43B9-95F5-3431-D6D16755C7E1}"/>
              </a:ext>
            </a:extLst>
          </p:cNvPr>
          <p:cNvSpPr txBox="1"/>
          <p:nvPr/>
        </p:nvSpPr>
        <p:spPr>
          <a:xfrm>
            <a:off x="7414260" y="6405483"/>
            <a:ext cx="4287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From: </a:t>
            </a:r>
            <a:r>
              <a:rPr lang="en-US" dirty="0">
                <a:hlinkClick r:id="rId3"/>
              </a:rPr>
              <a:t>https://pixi.sh/latest/#quick-demo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76532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A9F98-61B4-A795-5833-C05CC496A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98425"/>
            <a:ext cx="10424160" cy="755015"/>
          </a:xfrm>
        </p:spPr>
        <p:txBody>
          <a:bodyPr>
            <a:normAutofit/>
          </a:bodyPr>
          <a:lstStyle/>
          <a:p>
            <a:r>
              <a:rPr lang="en-US" sz="3200" dirty="0"/>
              <a:t>(</a:t>
            </a:r>
            <a:r>
              <a:rPr lang="en-US" sz="3200" dirty="0" err="1"/>
              <a:t>pixi</a:t>
            </a:r>
            <a:r>
              <a:rPr lang="en-US" sz="3200" dirty="0"/>
              <a:t>) lock files: “works on my computer” -&gt; consistent deps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B66AAD-A631-C6AA-05D6-B07A8C0B2542}"/>
              </a:ext>
            </a:extLst>
          </p:cNvPr>
          <p:cNvSpPr txBox="1"/>
          <p:nvPr/>
        </p:nvSpPr>
        <p:spPr>
          <a:xfrm>
            <a:off x="6404161" y="6390243"/>
            <a:ext cx="4683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See: </a:t>
            </a:r>
            <a:r>
              <a:rPr lang="en-US" dirty="0">
                <a:hlinkClick r:id="rId2"/>
              </a:rPr>
              <a:t>https://pixi.sh/v0.22.0/features/lockfile/</a:t>
            </a:r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7302D1-E10B-DB56-D317-7EA72BDA0A08}"/>
              </a:ext>
            </a:extLst>
          </p:cNvPr>
          <p:cNvSpPr txBox="1"/>
          <p:nvPr/>
        </p:nvSpPr>
        <p:spPr>
          <a:xfrm>
            <a:off x="197708" y="773694"/>
            <a:ext cx="10814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Purpose</a:t>
            </a:r>
            <a:r>
              <a:rPr lang="en-US" dirty="0"/>
              <a:t>: save a working installation state, without copying entire env (easy/consistent collaboration, lighter</a:t>
            </a:r>
            <a:br>
              <a:rPr lang="en-US" dirty="0"/>
            </a:br>
            <a:r>
              <a:rPr lang="en-US" dirty="0"/>
              <a:t>than containers, can match CI </a:t>
            </a:r>
            <a:r>
              <a:rPr lang="en-US" i="1" dirty="0"/>
              <a:t>exactly</a:t>
            </a:r>
            <a:r>
              <a:rPr lang="en-US" dirty="0"/>
              <a:t>, etc.)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EBB724-72D5-4D9B-05E8-654661C80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708" y="1608455"/>
            <a:ext cx="2962360" cy="40526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443684-524F-ACBC-60F9-6D0410775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88" y="6004560"/>
            <a:ext cx="3225800" cy="55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8A1B56-4941-7A43-CFE3-84C9EA3D68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4740" y="2181327"/>
            <a:ext cx="2108200" cy="3479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30BAC6-CFD5-635F-E426-37252792E92B}"/>
              </a:ext>
            </a:extLst>
          </p:cNvPr>
          <p:cNvSpPr txBox="1"/>
          <p:nvPr/>
        </p:nvSpPr>
        <p:spPr>
          <a:xfrm>
            <a:off x="4090087" y="1777001"/>
            <a:ext cx="940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syncing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E19B99-D60C-F0EC-9984-9CD1BF9E91AC}"/>
              </a:ext>
            </a:extLst>
          </p:cNvPr>
          <p:cNvSpPr txBox="1"/>
          <p:nvPr/>
        </p:nvSpPr>
        <p:spPr>
          <a:xfrm>
            <a:off x="6391627" y="1109861"/>
            <a:ext cx="4768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Onboarding/Setup Advantages are Substantial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A67E61-2793-C725-0A8C-9A3AF46BB4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8456" y="1479193"/>
            <a:ext cx="3429003" cy="489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667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F77AE7-F554-0746-F772-051B5A419AF9}"/>
              </a:ext>
            </a:extLst>
          </p:cNvPr>
          <p:cNvSpPr txBox="1"/>
          <p:nvPr/>
        </p:nvSpPr>
        <p:spPr>
          <a:xfrm>
            <a:off x="721773" y="134470"/>
            <a:ext cx="1074845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Inertial Friction Comparison – Getting Started (Matters for User Projects and Core Devs)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A8D11F-7A08-E447-F82F-6FA7319D76AC}"/>
              </a:ext>
            </a:extLst>
          </p:cNvPr>
          <p:cNvSpPr txBox="1"/>
          <p:nvPr/>
        </p:nvSpPr>
        <p:spPr>
          <a:xfrm>
            <a:off x="1210235" y="1183341"/>
            <a:ext cx="1295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Status Quo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4A91BB-6C5F-FC68-5429-8B7C4EF4F931}"/>
              </a:ext>
            </a:extLst>
          </p:cNvPr>
          <p:cNvSpPr txBox="1"/>
          <p:nvPr/>
        </p:nvSpPr>
        <p:spPr>
          <a:xfrm>
            <a:off x="8095129" y="1183341"/>
            <a:ext cx="2486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the future? (gh-5122)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C176F7-193F-7E57-38B3-C1B2F735B5DC}"/>
              </a:ext>
            </a:extLst>
          </p:cNvPr>
          <p:cNvSpPr txBox="1"/>
          <p:nvPr/>
        </p:nvSpPr>
        <p:spPr>
          <a:xfrm>
            <a:off x="3350729" y="557846"/>
            <a:ext cx="5490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Fresh Checkout/Environment -&gt; Running the </a:t>
            </a:r>
            <a:r>
              <a:rPr lang="en-US" dirty="0" err="1"/>
              <a:t>testsuite</a:t>
            </a:r>
            <a:endParaRPr lang="en-US" dirty="0"/>
          </a:p>
        </p:txBody>
      </p:sp>
      <p:pic>
        <p:nvPicPr>
          <p:cNvPr id="16" name="future.mp4">
            <a:hlinkClick r:id="" action="ppaction://media"/>
            <a:extLst>
              <a:ext uri="{FF2B5EF4-FFF2-40B4-BE49-F238E27FC236}">
                <a16:creationId xmlns:a16="http://schemas.microsoft.com/office/drawing/2014/main" id="{6469DFEA-A073-7AF4-F67A-33CE5FAE7C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44360" y="1695667"/>
            <a:ext cx="4675982" cy="4476533"/>
          </a:xfrm>
          <a:prstGeom prst="rect">
            <a:avLst/>
          </a:prstGeom>
        </p:spPr>
      </p:pic>
      <p:pic>
        <p:nvPicPr>
          <p:cNvPr id="19" name="current.mp4">
            <a:hlinkClick r:id="" action="ppaction://media"/>
            <a:extLst>
              <a:ext uri="{FF2B5EF4-FFF2-40B4-BE49-F238E27FC236}">
                <a16:creationId xmlns:a16="http://schemas.microsoft.com/office/drawing/2014/main" id="{8141A998-F85E-EAF0-9C28-CC58A205CB8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7820" y="1695668"/>
            <a:ext cx="4675982" cy="447653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7AEBA8B-1F69-482A-86BC-EACF5825CC0D}"/>
              </a:ext>
            </a:extLst>
          </p:cNvPr>
          <p:cNvSpPr txBox="1"/>
          <p:nvPr/>
        </p:nvSpPr>
        <p:spPr>
          <a:xfrm>
            <a:off x="6309360" y="6488668"/>
            <a:ext cx="5781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Recorded with: </a:t>
            </a:r>
            <a:r>
              <a:rPr lang="en-US" dirty="0">
                <a:hlinkClick r:id="rId8"/>
              </a:rPr>
              <a:t>https://github.com/asciinema/asciinema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622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7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191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2703</TotalTime>
  <Words>955</Words>
  <Application>Microsoft Macintosh PowerPoint</Application>
  <PresentationFormat>Widescreen</PresentationFormat>
  <Paragraphs>86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Courier New</vt:lpstr>
      <vt:lpstr>Office Theme</vt:lpstr>
      <vt:lpstr>Modernization of the MDAnalysis developer tools</vt:lpstr>
      <vt:lpstr>PowerPoint Presentation</vt:lpstr>
      <vt:lpstr>Motivation: why meson and spin?</vt:lpstr>
      <vt:lpstr>Build system timing: new vs. old</vt:lpstr>
      <vt:lpstr>Tooling Advantages: Build Profiling</vt:lpstr>
      <vt:lpstr>Tooling Advantages: Build Graphs</vt:lpstr>
      <vt:lpstr>What if we want “Cargo in Python?”: Pixi vs. “others”</vt:lpstr>
      <vt:lpstr>(pixi) lock files: “works on my computer” -&gt; consistent deps</vt:lpstr>
      <vt:lpstr>PowerPoint Presentation</vt:lpstr>
      <vt:lpstr>What’s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Reddy, Tyler John Edward</dc:creator>
  <cp:lastModifiedBy>Reddy, Tyler John Edward</cp:lastModifiedBy>
  <cp:revision>29</cp:revision>
  <dcterms:created xsi:type="dcterms:W3CDTF">2025-10-13T00:09:49Z</dcterms:created>
  <dcterms:modified xsi:type="dcterms:W3CDTF">2025-11-07T19:26:40Z</dcterms:modified>
</cp:coreProperties>
</file>

<file path=docProps/thumbnail.jpeg>
</file>